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IBM Plex Sans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IBM Plex Sans Medium"/>
      <p:regular r:id="rId74"/>
      <p:bold r:id="rId75"/>
      <p:italic r:id="rId76"/>
      <p:boldItalic r:id="rId77"/>
    </p:embeddedFont>
    <p:embeddedFont>
      <p:font typeface="IBM Plex Sans SemiBold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9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815">
          <p15:clr>
            <a:srgbClr val="747775"/>
          </p15:clr>
        </p15:guide>
        <p15:guide id="4" orient="horz" pos="1087">
          <p15:clr>
            <a:srgbClr val="747775"/>
          </p15:clr>
        </p15:guide>
        <p15:guide id="5" orient="horz" pos="2948">
          <p15:clr>
            <a:srgbClr val="747775"/>
          </p15:clr>
        </p15:guide>
      </p15:sldGuideLst>
    </p:ext>
    <p:ext uri="GoogleSlidesCustomDataVersion2">
      <go:slidesCustomData xmlns:go="http://customooxmlschemas.google.com/" r:id="rId82" roundtripDataSignature="AMtx7mgWuTnQQ0H2Uu/yJlsklVuHHVQc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AA2A86-EEBC-427E-AE9B-B83F1AE4ABAA}">
  <a:tblStyle styleId="{7CAA2A86-EEBC-427E-AE9B-B83F1AE4ABA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9" orient="horz"/>
        <p:guide pos="2880"/>
        <p:guide pos="815" orient="horz"/>
        <p:guide pos="1087" orient="horz"/>
        <p:guide pos="29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IBMPlexSansSemiBold-italic.fntdata"/><Relationship Id="rId82" Type="http://customschemas.google.com/relationships/presentationmetadata" Target="metadata"/><Relationship Id="rId81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4.xml"/><Relationship Id="rId75" Type="http://schemas.openxmlformats.org/officeDocument/2006/relationships/font" Target="fonts/IBMPlexSansMedium-bold.fntdata"/><Relationship Id="rId30" Type="http://schemas.openxmlformats.org/officeDocument/2006/relationships/slide" Target="slides/slide23.xml"/><Relationship Id="rId74" Type="http://schemas.openxmlformats.org/officeDocument/2006/relationships/font" Target="fonts/IBMPlexSansMedium-regular.fntdata"/><Relationship Id="rId33" Type="http://schemas.openxmlformats.org/officeDocument/2006/relationships/slide" Target="slides/slide26.xml"/><Relationship Id="rId77" Type="http://schemas.openxmlformats.org/officeDocument/2006/relationships/font" Target="fonts/IBMPlexSansMedium-boldItalic.fntdata"/><Relationship Id="rId32" Type="http://schemas.openxmlformats.org/officeDocument/2006/relationships/slide" Target="slides/slide25.xml"/><Relationship Id="rId76" Type="http://schemas.openxmlformats.org/officeDocument/2006/relationships/font" Target="fonts/IBMPlexSansMedium-italic.fntdata"/><Relationship Id="rId35" Type="http://schemas.openxmlformats.org/officeDocument/2006/relationships/slide" Target="slides/slide28.xml"/><Relationship Id="rId79" Type="http://schemas.openxmlformats.org/officeDocument/2006/relationships/font" Target="fonts/IBMPlexSansSemiBold-bold.fntdata"/><Relationship Id="rId34" Type="http://schemas.openxmlformats.org/officeDocument/2006/relationships/slide" Target="slides/slide27.xml"/><Relationship Id="rId78" Type="http://schemas.openxmlformats.org/officeDocument/2006/relationships/font" Target="fonts/IBMPlexSansSemiBold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IBMPlexSans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IBMPlexSans-italic.fntdata"/><Relationship Id="rId23" Type="http://schemas.openxmlformats.org/officeDocument/2006/relationships/slide" Target="slides/slide16.xml"/><Relationship Id="rId67" Type="http://schemas.openxmlformats.org/officeDocument/2006/relationships/font" Target="fonts/IBMPlexSans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BMPlex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tool.ru/appl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daaea09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daaea09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daaea09b7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7daaea09b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0" name="Google Shape;420;p1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Посоветуйся с методистом как лучше провести знакомство с аудиторией. Вопросы могут меняться. </a:t>
            </a:r>
            <a:br>
              <a:rPr lang="en-GB"/>
            </a:br>
            <a:r>
              <a:rPr lang="en-GB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a5fd7931c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8a5fd7931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a5fd7931c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8a5fd7931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8a5fd7931c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8a5fd7931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a5fd7931c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8a5fd7931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8a5fd7931c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8a5fd7931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1" name="Google Shape;611;p4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5" name="Google Shape;635;p47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0" name="Google Shape;650;p4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8" name="Google Shape;658;p50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a5fd7931c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8a5fd7931c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g28a5fd7931c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a5fd7931c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8a5fd7931c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Используй предложенные элементы для создания схемы. Правила просты: Не используй все формы и цвета в одной схеме =) Используй максимум 2 формы для текста, максимум 2 цвета и 2 типа соединения (стрелка или пунктир, например)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g28a5fd7931c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8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5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734" name="Google Shape;734;p5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https://emojitool.ru/apple</a:t>
            </a:r>
            <a:r>
              <a:rPr lang="en-GB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6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7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7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63" name="Google Shape;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69" name="Google Shape;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3" name="Google Shape;7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7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7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" name="Google Shape;1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7daaea09b7_0_284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7daaea09b7_0_28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9" name="Google Shape;99;g27daaea09b7_0_28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00" name="Google Shape;100;g27daaea09b7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4" name="Google Shape;104;p6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05" name="Google Shape;10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2" name="Google Shape;122;p8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8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8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8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8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8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8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8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8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8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8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8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8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8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8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1" name="Google Shape;141;p8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2" name="Google Shape;142;p8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8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8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8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8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8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8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9" name="Google Shape;14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8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8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8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8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8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8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8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8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8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8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8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8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5" name="Google Shape;16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9" name="Google Shape;169;p8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8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1" name="Google Shape;17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4" name="Google Shape;174;p8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6" name="Google Shape;17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0" name="Google Shape;18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4" name="Google Shape;18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62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" name="Google Shape;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2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8" name="Google Shape;188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9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5" name="Google Shape;195;p9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" name="Google Shape;196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 1">
  <p:cSld name="1_Title slide 5_2_1_5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2" name="Google Shape;21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9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9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9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9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9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9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9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9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9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9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9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9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9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9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9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9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9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9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9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9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9" name="Google Shape;239;p9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9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9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9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9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9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9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9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9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9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9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9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9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 1">
  <p:cSld name="1_Title slide 5_2_1_12_1_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 1">
  <p:cSld name="1_Title slide 5_2_1_12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" name="Google Shape;26;p6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" name="Google Shape;2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" name="Google Shape;31;p6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" name="Google Shape;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6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7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7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daaea09b7_0_0"/>
          <p:cNvSpPr txBox="1"/>
          <p:nvPr>
            <p:ph type="title"/>
          </p:nvPr>
        </p:nvSpPr>
        <p:spPr>
          <a:xfrm>
            <a:off x="540000" y="1866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Maven и Gradle</a:t>
            </a:r>
            <a:endParaRPr/>
          </a:p>
        </p:txBody>
      </p:sp>
      <p:sp>
        <p:nvSpPr>
          <p:cNvPr id="266" name="Google Shape;266;g27daaea09b7_0_0"/>
          <p:cNvSpPr txBox="1"/>
          <p:nvPr>
            <p:ph idx="1" type="subTitle"/>
          </p:nvPr>
        </p:nvSpPr>
        <p:spPr>
          <a:xfrm>
            <a:off x="540000" y="27388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1</a:t>
            </a:r>
            <a:br>
              <a:rPr lang="en-GB">
                <a:solidFill>
                  <a:srgbClr val="19181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/>
          <p:nvPr/>
        </p:nvSpPr>
        <p:spPr>
          <a:xfrm>
            <a:off x="540000" y="1163799"/>
            <a:ext cx="83913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Validate: В этой фазе проверяется корректность настроек проекта и отсутствие проблем с конфигурацией.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1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Compile: В этой фазе исходный код проекта компилируется в байт-код Java.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NTR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Test: В этой фазе выполняются тесты вашего приложения. Обратите внимание, 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этот этап не вызывает остановку сборки в случае неудачных тестов.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NTR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Package: В этой фазе создается артефакт вашего проекта (например, JAR-файл).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NTR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Verify: В этой фазе выполняются проверки, чтобы убедиться, что пакет соответствует 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качеству и критериям проекта.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Install: В этой фазе артефакт вашего проекта устанавливается в локальный репозиторий Maven, 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быть доступным для других проектов на вашем компьютере.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"/>
              <a:buChar char="✔️"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Deploy: В этой фазе артефакт вашего проекта развертывается в удаленном репозитории, 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быть доступным для других разработчиков и команд.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фазы жизненного цикла default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 txBox="1"/>
          <p:nvPr/>
        </p:nvSpPr>
        <p:spPr>
          <a:xfrm>
            <a:off x="540000" y="1242684"/>
            <a:ext cx="806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 — это внешние библиотеки или модули, которые требуются для корректной работы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вашего приложения. В Maven зависимости объявляются в POM-файле, и система автоматически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управляет ими, загружая необходимые артефакты из репозиториев и интегрируя их в ваш проект.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2143350"/>
            <a:ext cx="6726893" cy="25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Зависимости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978085"/>
            <a:ext cx="8055250" cy="2701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1"/>
          <p:cNvSpPr txBox="1"/>
          <p:nvPr/>
        </p:nvSpPr>
        <p:spPr>
          <a:xfrm>
            <a:off x="540000" y="1242684"/>
            <a:ext cx="8064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Репозитории — это централизованные хранилища артефактов, таких как библиотеки и плагины. В Maven существует три типа репозиториев: локальный, центральный, удаленный.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1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Репозитории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8" y="2241627"/>
            <a:ext cx="5208712" cy="24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2"/>
          <p:cNvSpPr txBox="1"/>
          <p:nvPr/>
        </p:nvSpPr>
        <p:spPr>
          <a:xfrm>
            <a:off x="540000" y="1242684"/>
            <a:ext cx="806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Плагины — это расширения Maven, предоставляющие дополнительные функции и возможности для управления процессом сборки вашего проекта. Плагины состоят из одной или нескольких задач (goals), которые могут быть вызваны в различных фазах жизненного цикла сборки.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1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Плагины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/>
          <p:nvPr/>
        </p:nvSpPr>
        <p:spPr>
          <a:xfrm>
            <a:off x="540000" y="2240175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Основная информация: Включает элементы &lt;groupId&gt;, &lt;artifactId&gt;, &lt;version&gt; и &lt;packaging&gt;.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3389548" y="2240175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Зависимости: элемент &lt;dependencies&gt; используется для указания зависимостей вашего проекта.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6343806" y="2247530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Репозитории: Элемент &lt;repositories&gt; позволяет добавить удаленные репозитории для поиска артефактов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66" name="Google Shape;366;p13"/>
          <p:cNvCxnSpPr>
            <a:stCxn id="363" idx="3"/>
            <a:endCxn id="364" idx="1"/>
          </p:cNvCxnSpPr>
          <p:nvPr/>
        </p:nvCxnSpPr>
        <p:spPr>
          <a:xfrm>
            <a:off x="2791800" y="2826975"/>
            <a:ext cx="597600" cy="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p13"/>
          <p:cNvCxnSpPr>
            <a:stCxn id="364" idx="3"/>
            <a:endCxn id="365" idx="1"/>
          </p:cNvCxnSpPr>
          <p:nvPr/>
        </p:nvCxnSpPr>
        <p:spPr>
          <a:xfrm>
            <a:off x="5641348" y="2826975"/>
            <a:ext cx="702600" cy="75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p13"/>
          <p:cNvSpPr/>
          <p:nvPr/>
        </p:nvSpPr>
        <p:spPr>
          <a:xfrm>
            <a:off x="548360" y="3498915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Плагины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Внутри элемента &lt;build&gt; находится элемент &lt;plugins&gt;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13"/>
          <p:cNvSpPr/>
          <p:nvPr/>
        </p:nvSpPr>
        <p:spPr>
          <a:xfrm>
            <a:off x="3397908" y="3498915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Свойства: Элемент &lt;properties&gt; позволяет задавать переменные, которые могут быть использованы для настройки плагинов и др.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6352166" y="3506270"/>
            <a:ext cx="2251800" cy="11736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Профили: Элемент &lt;profiles&gt; позволяет определить различные конфигурации для разных сред разработки или сценариев сборки. 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1" name="Google Shape;371;p13"/>
          <p:cNvCxnSpPr>
            <a:stCxn id="368" idx="3"/>
            <a:endCxn id="369" idx="1"/>
          </p:cNvCxnSpPr>
          <p:nvPr/>
        </p:nvCxnSpPr>
        <p:spPr>
          <a:xfrm>
            <a:off x="2800160" y="4085715"/>
            <a:ext cx="597600" cy="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13"/>
          <p:cNvCxnSpPr>
            <a:stCxn id="369" idx="3"/>
            <a:endCxn id="370" idx="1"/>
          </p:cNvCxnSpPr>
          <p:nvPr/>
        </p:nvCxnSpPr>
        <p:spPr>
          <a:xfrm>
            <a:off x="5649708" y="4085715"/>
            <a:ext cx="702600" cy="75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13"/>
          <p:cNvSpPr txBox="1"/>
          <p:nvPr/>
        </p:nvSpPr>
        <p:spPr>
          <a:xfrm>
            <a:off x="540000" y="1242684"/>
            <a:ext cx="806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POM-файл является основой для настройки проекта в Maven. В POM-файле вы можете указать информацию </a:t>
            </a:r>
            <a:b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 проекте, такую как группа, идентификатор артефакта, версия, а также настроить зависимости, плагины, репозитории и другие элементы.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1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проекта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/>
          <p:nvPr/>
        </p:nvSpPr>
        <p:spPr>
          <a:xfrm>
            <a:off x="531250" y="1739075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установите Maven, следуя инструкциям на официальном сайте: https://maven.apache.org/install.html.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6229200" y="1739076"/>
            <a:ext cx="245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com.mycompany.app —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пример groupId, а my-app — artifactId вашего проекта.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14"/>
          <p:cNvSpPr txBox="1"/>
          <p:nvPr/>
        </p:nvSpPr>
        <p:spPr>
          <a:xfrm>
            <a:off x="3570725" y="1739076"/>
            <a:ext cx="24510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создания простого Java-проекта выполните следующую команду: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mvn archetype:generate -DgroupId=com.mycompany.app -DartifactId=my-app -DarchetypeArtifactId=maven-archetype-quickstart -DinteractiveMode=false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5312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3570738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622920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1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проекта с помощью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800225"/>
            <a:ext cx="5397203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5"/>
          <p:cNvSpPr txBox="1"/>
          <p:nvPr/>
        </p:nvSpPr>
        <p:spPr>
          <a:xfrm>
            <a:off x="540000" y="1242684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созданной директории my-app вы увидите следующую структуру проекта: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1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проекта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"/>
          <p:cNvSpPr txBox="1"/>
          <p:nvPr/>
        </p:nvSpPr>
        <p:spPr>
          <a:xfrm>
            <a:off x="531250" y="1812890"/>
            <a:ext cx="24510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собрать ваш проект, перейдите в директорию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my-app и выполните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следующую команду: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mvn 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8" name="Google Shape;398;p16"/>
          <p:cNvSpPr txBox="1"/>
          <p:nvPr/>
        </p:nvSpPr>
        <p:spPr>
          <a:xfrm>
            <a:off x="6161750" y="1812890"/>
            <a:ext cx="24510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 команда запустит класс App из пакета com.mycompany.app. Если все сделано правильно, вы увидите следующий вывод: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Hello, World!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3350875" y="1812890"/>
            <a:ext cx="2451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запуска собранного приложения выполните команду: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 </a:t>
            </a:r>
            <a:r>
              <a:rPr b="0" i="0" lang="en-GB" sz="1200" u="none" cap="none" strike="noStrike">
                <a:solidFill>
                  <a:srgbClr val="7D9029"/>
                </a:solidFill>
                <a:latin typeface="IBM Plex Sans"/>
                <a:ea typeface="IBM Plex Sans"/>
                <a:cs typeface="IBM Plex Sans"/>
                <a:sym typeface="IBM Plex Sans"/>
              </a:rPr>
              <a:t>-cp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target/my-app-1.0-SNAPSHOT.jar com.mycompany.app.App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Google Shape;400;p1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Сборка и запуск проекта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5312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3380213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61617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/>
          <p:nvPr/>
        </p:nvSpPr>
        <p:spPr>
          <a:xfrm>
            <a:off x="539999" y="1246150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Откройте pom.xml и добавьте следующий код внутри элемента &lt;dependencies&gt;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9" name="Google Shape;4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727300"/>
            <a:ext cx="5710799" cy="1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зависимостей и плагинов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562" y="1293950"/>
            <a:ext cx="3926186" cy="33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 txBox="1"/>
          <p:nvPr/>
        </p:nvSpPr>
        <p:spPr>
          <a:xfrm>
            <a:off x="539999" y="1246150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Добавьте следующий код внутри элемента &lt;plugins&gt;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1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зависимостей и плагинов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7daaea09b7_0_289"/>
          <p:cNvPicPr preferRelativeResize="0"/>
          <p:nvPr/>
        </p:nvPicPr>
        <p:blipFill rotWithShape="1">
          <a:blip r:embed="rId3">
            <a:alphaModFix/>
          </a:blip>
          <a:srcRect b="0" l="11502" r="11502" t="0"/>
          <a:stretch/>
        </p:blipFill>
        <p:spPr>
          <a:xfrm>
            <a:off x="540000" y="720011"/>
            <a:ext cx="2659800" cy="39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2" name="Google Shape;272;g27daaea09b7_0_28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/>
              <a:t>Давайте знакомиться!</a:t>
            </a:r>
            <a:endParaRPr/>
          </a:p>
        </p:txBody>
      </p:sp>
      <p:sp>
        <p:nvSpPr>
          <p:cNvPr id="273" name="Google Shape;273;g27daaea09b7_0_289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>
                <a:solidFill>
                  <a:schemeClr val="dk1"/>
                </a:solidFill>
              </a:rPr>
              <a:t>Евгений Манько</a:t>
            </a:r>
            <a:endParaRPr sz="1800"/>
          </a:p>
        </p:txBody>
      </p:sp>
      <p:sp>
        <p:nvSpPr>
          <p:cNvPr id="274" name="Google Shape;274;g27daaea09b7_0_289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solidFill>
                  <a:schemeClr val="dk2"/>
                </a:solidFill>
              </a:rPr>
              <a:t>Java-разработчик, создатель данного курса</a:t>
            </a:r>
            <a:endParaRPr/>
          </a:p>
        </p:txBody>
      </p:sp>
      <p:sp>
        <p:nvSpPr>
          <p:cNvPr id="275" name="Google Shape;275;g27daaea09b7_0_289"/>
          <p:cNvSpPr txBox="1"/>
          <p:nvPr>
            <p:ph idx="2" type="subTitle"/>
          </p:nvPr>
        </p:nvSpPr>
        <p:spPr>
          <a:xfrm>
            <a:off x="3805200" y="1363800"/>
            <a:ext cx="47988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GB" sz="1200">
                <a:solidFill>
                  <a:schemeClr val="dk1"/>
                </a:solidFill>
              </a:rPr>
              <a:t>Разрабатывал бэкенд для Яндекс, Тинькофф, МТС;</a:t>
            </a:r>
            <a:endParaRPr sz="1200">
              <a:solidFill>
                <a:schemeClr val="dk1"/>
              </a:solidFill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GB" sz="1200">
                <a:solidFill>
                  <a:schemeClr val="dk1"/>
                </a:solidFill>
              </a:rPr>
              <a:t>Победитель грантового конкурса от “Росмолодежь”</a:t>
            </a:r>
            <a:endParaRPr sz="1200">
              <a:solidFill>
                <a:schemeClr val="dk1"/>
              </a:solidFill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GB" sz="1200">
                <a:solidFill>
                  <a:schemeClr val="dk1"/>
                </a:solidFill>
              </a:rPr>
              <a:t>Руководил IT-Департаментом “Студенты Москвы”</a:t>
            </a:r>
            <a:endParaRPr sz="1200">
              <a:solidFill>
                <a:schemeClr val="dk1"/>
              </a:solidFill>
            </a:endParaRPr>
          </a:p>
          <a:p>
            <a:pPr indent="-306598" lvl="0" marL="374398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GB" sz="1200">
                <a:solidFill>
                  <a:schemeClr val="dk1"/>
                </a:solidFill>
              </a:rPr>
              <a:t>И т.д.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/>
          <p:nvPr/>
        </p:nvSpPr>
        <p:spPr>
          <a:xfrm>
            <a:off x="539997" y="1293948"/>
            <a:ext cx="2254200" cy="1981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Maven создаст исполняемый JAR-файл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именем my-app-1.0-SNAPSHOT-jar-with-dependencies.jar, который содержит все зависимости вашего проекта.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3392539" y="1293948"/>
            <a:ext cx="2254200" cy="19815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запуска этого JAR-файла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выполните команду: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java -jar target/my-app-1.0-SNAPSHOT-jar-with-dependencies.jar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6349902" y="1293949"/>
            <a:ext cx="2254200" cy="19902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Теперь у вас есть полноценный Java-проект, созданный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собранный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Maven.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5" name="Google Shape;425;p19"/>
          <p:cNvCxnSpPr>
            <a:stCxn id="422" idx="3"/>
            <a:endCxn id="423" idx="1"/>
          </p:cNvCxnSpPr>
          <p:nvPr/>
        </p:nvCxnSpPr>
        <p:spPr>
          <a:xfrm>
            <a:off x="2794197" y="2284698"/>
            <a:ext cx="598200" cy="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19"/>
          <p:cNvCxnSpPr>
            <a:stCxn id="423" idx="3"/>
            <a:endCxn id="424" idx="1"/>
          </p:cNvCxnSpPr>
          <p:nvPr/>
        </p:nvCxnSpPr>
        <p:spPr>
          <a:xfrm>
            <a:off x="5646739" y="2284698"/>
            <a:ext cx="703200" cy="45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1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зависимостей и плагинов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"/>
          <p:cNvSpPr txBox="1"/>
          <p:nvPr/>
        </p:nvSpPr>
        <p:spPr>
          <a:xfrm>
            <a:off x="540000" y="1242684"/>
            <a:ext cx="8064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добавления зависимостей в ваш Maven-проект вам нужно отредактировать файл pom.xml. Зависимости добавляются внутри тега &lt;dependencies&gt;. В качестве примера добавим библиотеку Google Guava: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3" name="Google Shape;4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1885649"/>
            <a:ext cx="6387702" cy="19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0"/>
          <p:cNvSpPr txBox="1"/>
          <p:nvPr/>
        </p:nvSpPr>
        <p:spPr>
          <a:xfrm>
            <a:off x="539999" y="4077353"/>
            <a:ext cx="80640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groupId, artifactId и version определяют уникальный идентификатор и версию библиотеки.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Теперь вы можете использовать классы и методы из библиотеки Google Guava в своем проекте.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2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зависимостей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/>
          <p:cNvSpPr txBox="1"/>
          <p:nvPr/>
        </p:nvSpPr>
        <p:spPr>
          <a:xfrm>
            <a:off x="540000" y="1242684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Настроим плагин maven-compiler-plugin для использования Java 11: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1" name="Google Shape;4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759325"/>
            <a:ext cx="5331603" cy="29206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плагинов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/>
        </p:nvSpPr>
        <p:spPr>
          <a:xfrm>
            <a:off x="539999" y="1248809"/>
            <a:ext cx="8064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создания профиля, добавьте следующий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код внутри тега &lt;profiles&gt; в вашем pom.xml файле: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8" name="Google Shape;4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725" y="1293950"/>
            <a:ext cx="4116274" cy="329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2"/>
          <p:cNvSpPr txBox="1"/>
          <p:nvPr/>
        </p:nvSpPr>
        <p:spPr>
          <a:xfrm>
            <a:off x="539750" y="1815500"/>
            <a:ext cx="55095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активировать профиль, используйте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 -P при выполнении команды mvn, например: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mvn package -P development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 команда активирует профиль development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применит его настройки во время сборки проекта.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2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Работа с профилями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"/>
          <p:cNvSpPr txBox="1"/>
          <p:nvPr/>
        </p:nvSpPr>
        <p:spPr>
          <a:xfrm>
            <a:off x="548749" y="1245424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следующий код внутри тега &lt;plugins&gt;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6" name="Google Shape;4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000" y="1293950"/>
            <a:ext cx="4354448" cy="30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ресурсов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/>
        </p:nvSpPr>
        <p:spPr>
          <a:xfrm>
            <a:off x="539999" y="1250974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добавления Hibernate в ваш проект, вставьте следующий код внутри тега &lt;dependencies&gt; файла pom.xml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3" name="Google Shape;4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2" y="1800222"/>
            <a:ext cx="7911450" cy="24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зависимости для работы с базами данных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/>
          <p:nvPr/>
        </p:nvSpPr>
        <p:spPr>
          <a:xfrm>
            <a:off x="539999" y="1245432"/>
            <a:ext cx="8064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примера настроим плагин Checkstyle.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этого добавьте следующий код внутри тега &lt;plugins&gt;: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0" name="Google Shape;4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175" y="1293950"/>
            <a:ext cx="3750823" cy="30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плагина для анализа кода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725850"/>
            <a:ext cx="5442325" cy="29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6"/>
          <p:cNvSpPr txBox="1"/>
          <p:nvPr/>
        </p:nvSpPr>
        <p:spPr>
          <a:xfrm>
            <a:off x="539999" y="1245432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Сначала добавьте зависимости: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8" name="Google Shape;478;p2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плагина для тестирования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725850"/>
            <a:ext cx="6326651" cy="29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7"/>
          <p:cNvSpPr txBox="1"/>
          <p:nvPr/>
        </p:nvSpPr>
        <p:spPr>
          <a:xfrm>
            <a:off x="539999" y="1245432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Затем добавьте плагин maven-surefire-plugin для запуска тестов JUnit внутри тега &lt;plugins&gt;: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2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плагина для тестирования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8"/>
          <p:cNvPicPr preferRelativeResize="0"/>
          <p:nvPr/>
        </p:nvPicPr>
        <p:blipFill rotWithShape="1">
          <a:blip r:embed="rId3">
            <a:alphaModFix/>
          </a:blip>
          <a:srcRect b="7002" l="0" r="0" t="0"/>
          <a:stretch/>
        </p:blipFill>
        <p:spPr>
          <a:xfrm>
            <a:off x="539750" y="1725850"/>
            <a:ext cx="5414331" cy="295410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8"/>
          <p:cNvSpPr txBox="1"/>
          <p:nvPr/>
        </p:nvSpPr>
        <p:spPr>
          <a:xfrm>
            <a:off x="540000" y="1245425"/>
            <a:ext cx="8687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Для этого вам потребуется настроить плагин maven-shade-plugin. Добавьте следующий код внутри тега &lt;plugins&gt;: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2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плагина для создания исполняемого JAR-файла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1" name="Google Shape;281;p2"/>
          <p:cNvSpPr txBox="1"/>
          <p:nvPr>
            <p:ph idx="1" type="subTitle"/>
          </p:nvPr>
        </p:nvSpPr>
        <p:spPr>
          <a:xfrm>
            <a:off x="540000" y="1239300"/>
            <a:ext cx="71052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b="0" i="0" lang="en-GB" sz="1200" u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принципы систем сборки и их роли в разработке программного обеспечения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Краткий обзор и сравнение Maven и Gradle</a:t>
            </a:r>
            <a:endParaRPr>
              <a:solidFill>
                <a:schemeClr val="dk1"/>
              </a:solidFill>
            </a:endParaRPr>
          </a:p>
          <a:p>
            <a:pPr indent="-2303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GB" sz="1200">
                <a:solidFill>
                  <a:schemeClr val="dk1"/>
                </a:solidFill>
              </a:rPr>
              <a:t>Теория и практика Maven</a:t>
            </a:r>
            <a:endParaRPr>
              <a:solidFill>
                <a:schemeClr val="dk1"/>
              </a:solidFill>
            </a:endParaRPr>
          </a:p>
          <a:p>
            <a:pPr indent="-2303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</a:t>
            </a:r>
            <a:r>
              <a:rPr lang="en-GB" sz="1200">
                <a:solidFill>
                  <a:schemeClr val="dk1"/>
                </a:solidFill>
              </a:rPr>
              <a:t>ория и практика Gradle</a:t>
            </a:r>
            <a:endParaRPr>
              <a:solidFill>
                <a:schemeClr val="dk1"/>
              </a:solidFill>
            </a:endParaRPr>
          </a:p>
          <a:p>
            <a:pPr indent="-2303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Сравнение </a:t>
            </a:r>
            <a:r>
              <a:rPr lang="en-GB" sz="1200">
                <a:solidFill>
                  <a:schemeClr val="dk1"/>
                </a:solidFill>
              </a:rPr>
              <a:t>Maven и Gradle</a:t>
            </a:r>
            <a:endParaRPr>
              <a:solidFill>
                <a:schemeClr val="dk1"/>
              </a:solidFill>
            </a:endParaRPr>
          </a:p>
          <a:p>
            <a:pPr indent="-2303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GB" sz="1200">
                <a:solidFill>
                  <a:schemeClr val="dk1"/>
                </a:solidFill>
              </a:rPr>
              <a:t>Заключение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"/>
          <p:cNvSpPr txBox="1"/>
          <p:nvPr/>
        </p:nvSpPr>
        <p:spPr>
          <a:xfrm>
            <a:off x="539999" y="1253506"/>
            <a:ext cx="80640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создайте новый Maven-проект для вашего плагина.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файле pom.xml указать maven-plugin в качестве packaging-типа: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&lt;packaging&gt;maven-plugin&lt;/packaging&gt;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создать плагин, вам понадобится Maven Plugin API.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следующую зависимость в тег &lt;dependencies&gt;: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8" name="Google Shape;4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3038352"/>
            <a:ext cx="5387300" cy="1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/>
          <p:nvPr/>
        </p:nvSpPr>
        <p:spPr>
          <a:xfrm>
            <a:off x="539999" y="1237129"/>
            <a:ext cx="80640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Вам также могут понадобиться следующие зависимости для компиляции и тестирования плагина: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6" name="Google Shape;506;p30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725850"/>
            <a:ext cx="5865835" cy="29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/>
          <p:nvPr/>
        </p:nvSpPr>
        <p:spPr>
          <a:xfrm>
            <a:off x="548756" y="1253515"/>
            <a:ext cx="3861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класса плагина.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новый Java-класс, который будет представлять ваш плагин. Этот класс должен расширять org.apache.maven.plugin.AbstractMojo. Например, создайте класс MyPluginMojo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4" name="Google Shape;5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451" y="1293950"/>
            <a:ext cx="3047788" cy="33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"/>
          <p:cNvSpPr txBox="1"/>
          <p:nvPr/>
        </p:nvSpPr>
        <p:spPr>
          <a:xfrm>
            <a:off x="540000" y="1253500"/>
            <a:ext cx="34146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Сборка плагина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Теперь соберите плагин с помощью команды mvn package. Если все настроено правильно, вы получите JAR-файл с вашим плагином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директории target.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плагина в проекте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использовать ваш плагин в другом Maven-проекте, добавьте его в раздел &lt;plugins&gt; файла pom.xml: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32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748" y="1293950"/>
            <a:ext cx="4032003" cy="234829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/>
          <p:nvPr/>
        </p:nvSpPr>
        <p:spPr>
          <a:xfrm>
            <a:off x="540656" y="1265075"/>
            <a:ext cx="4031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проекта Gradle похожа на структуру Maven-проекта, но есть некоторые различия.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типичная структура Gradle-проекта: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9" name="Google Shape;529;p33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850" y="1293950"/>
            <a:ext cx="4447402" cy="313169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проекта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548750" y="1820825"/>
            <a:ext cx="17373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build.gradle: </a:t>
            </a: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Главный файл сборки, где вы определяете все настройки, плагины, зависимости и задачи для вашего проекта. Этот файл написан на Groovy или Kotlin DSL (Domain-Specific Language).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4907300" y="1820825"/>
            <a:ext cx="17793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gradle/wrapper: </a:t>
            </a: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Директория, содержащая Gradle Wrapper, инструмент, который позволяет пользователям собирать проект, не устанавливая Gradle локально.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34"/>
          <p:cNvSpPr txBox="1"/>
          <p:nvPr/>
        </p:nvSpPr>
        <p:spPr>
          <a:xfrm>
            <a:off x="2710525" y="1820825"/>
            <a:ext cx="177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settings.gradle: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Файл настроек, который содержит информацию о многомодульных проектах и дополнительные настройки. Здесь вы можете указать имя проекта и включить подпроекты.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6896500" y="1820825"/>
            <a:ext cx="18135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gradlew и gradlew.bat: </a:t>
            </a: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Исполняемые файлы оболочки Gradle Wrapper для Unix-подобных и Windows-систем соответственно. Эти файлы позволяют разработчикам запускать Gradle-сборку без предварительной установки Gradle на своем компьютере</a:t>
            </a: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3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проекта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34"/>
          <p:cNvSpPr/>
          <p:nvPr/>
        </p:nvSpPr>
        <p:spPr>
          <a:xfrm>
            <a:off x="5312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2" name="Google Shape;542;p34"/>
          <p:cNvSpPr/>
          <p:nvPr/>
        </p:nvSpPr>
        <p:spPr>
          <a:xfrm>
            <a:off x="2719263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490730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4" name="Google Shape;544;p34"/>
          <p:cNvSpPr/>
          <p:nvPr/>
        </p:nvSpPr>
        <p:spPr>
          <a:xfrm>
            <a:off x="689650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/>
          <p:nvPr/>
        </p:nvSpPr>
        <p:spPr>
          <a:xfrm>
            <a:off x="540000" y="975087"/>
            <a:ext cx="83913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103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compileTestJava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Компилирует исходный код модульных тестов.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processTestResources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Копирует ресурсы, используемые во время модульного тестирования,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директорию сборки.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testClasses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Задача-агрегатор, которая зависит от compileTestJava и processTestResources.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Выполняется после завершения обеих предыдущих задач.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Запускает модульные тесты и генерирует отчеты о результатах тестирования.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выполняется после завершения задачи testClasses.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Задача-агрегатор, которая зависит от test и других задач, связанных с проверкой качества кода (например, статическим анализом кода или проверкой стиля). Выполняется после завершения задачи test.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Задача-агрегатор, которая зависит от assemble и check. Выполняется после завершения всех связанных задач и является конечной задачей, связанной со сборкой проекта.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399" lvl="0" marL="41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0" name="Google Shape;550;p3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Стандартные задачи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/>
        </p:nvSpPr>
        <p:spPr>
          <a:xfrm>
            <a:off x="539758" y="1160227"/>
            <a:ext cx="3940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управления зависимостями в Gradle используется файл сценария сборки build.gradle. Зависимости определяются внутри блока dependencies. Вот пример добавления зависимости на библиотеку “Guava”: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dependencies </a:t>
            </a: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implementation </a:t>
            </a:r>
            <a:r>
              <a:rPr b="0" i="0" lang="en-GB" sz="12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'com.google.guava:guava:30.1-jre'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b="3276" l="0" r="0" t="3313"/>
          <a:stretch/>
        </p:blipFill>
        <p:spPr>
          <a:xfrm>
            <a:off x="5426362" y="1293949"/>
            <a:ext cx="3177638" cy="33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Зависимости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/>
        </p:nvSpPr>
        <p:spPr>
          <a:xfrm>
            <a:off x="548750" y="1897400"/>
            <a:ext cx="1861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implementation: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Зависимости, необходимые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компиляции и выполнения приложения.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4916921" y="1885005"/>
            <a:ext cx="1746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runtimeOnly: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Зависимости, необходимые только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выполнения приложения.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2766409" y="1885005"/>
            <a:ext cx="1625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compileOnly: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Зависимости, необходимые только для компиляции приложения, но не включаемые в сборку.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392713" y="1209342"/>
            <a:ext cx="1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7007712" y="1804644"/>
            <a:ext cx="1746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testImplementation: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Зависимости, необходимые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компиляции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выполнения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модульных тестов.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2654829" y="1221754"/>
            <a:ext cx="1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4803350" y="1209342"/>
            <a:ext cx="1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6877337" y="1178170"/>
            <a:ext cx="1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Конфигурации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a5fd7931c_0_8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Репозитории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6" name="Google Shape;576;g28a5fd7931c_0_88"/>
          <p:cNvSpPr txBox="1"/>
          <p:nvPr/>
        </p:nvSpPr>
        <p:spPr>
          <a:xfrm>
            <a:off x="539750" y="1160225"/>
            <a:ext cx="79761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Репозитории — это удаленные хранилища, в которых хранятся артефакты зависимостей.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Gradle предоставляет поддержку для различных типов репозиториев, таких как Maven, Ivy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и даже файловые репозитории.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Для добавления репозитория в проект, вам нужно определить его в блоке repositories файла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сценария сборки build.gradle. Вот пример добавления репозитория Maven Central: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repositories {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    mavenCentral()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"/>
          <p:cNvSpPr txBox="1"/>
          <p:nvPr>
            <p:ph type="title"/>
          </p:nvPr>
        </p:nvSpPr>
        <p:spPr>
          <a:xfrm>
            <a:off x="548748" y="1253515"/>
            <a:ext cx="80640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Maven и Gradle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две популярные системы сборки.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3"/>
          <p:cNvSpPr txBox="1"/>
          <p:nvPr>
            <p:ph idx="1" type="subTitle"/>
          </p:nvPr>
        </p:nvSpPr>
        <p:spPr>
          <a:xfrm>
            <a:off x="539998" y="1770362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Maven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использует XML для структурирования проектов и предоставляет широкий набор плагинов. Он следует принципу "соглашение против конфигурации". </a:t>
            </a:r>
            <a:endParaRPr/>
          </a:p>
        </p:txBody>
      </p:sp>
      <p:sp>
        <p:nvSpPr>
          <p:cNvPr id="288" name="Google Shape;288;p3"/>
          <p:cNvSpPr txBox="1"/>
          <p:nvPr>
            <p:ph idx="3" type="subTitle"/>
          </p:nvPr>
        </p:nvSpPr>
        <p:spPr>
          <a:xfrm>
            <a:off x="4751998" y="1770362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Gradle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использующий Groovy или Kotlin DSL, является более гибким и настраиваемым инструментом, особенно популярным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разработке Android-приложений. </a:t>
            </a:r>
            <a:endParaRPr/>
          </a:p>
        </p:txBody>
      </p:sp>
      <p:pic>
        <p:nvPicPr>
          <p:cNvPr id="289" name="Google Shape;289;p3"/>
          <p:cNvPicPr preferRelativeResize="0"/>
          <p:nvPr/>
        </p:nvPicPr>
        <p:blipFill rotWithShape="1">
          <a:blip r:embed="rId3">
            <a:alphaModFix/>
          </a:blip>
          <a:srcRect b="16188" l="0" r="0" t="11581"/>
          <a:stretch/>
        </p:blipFill>
        <p:spPr>
          <a:xfrm>
            <a:off x="548748" y="2879725"/>
            <a:ext cx="4984722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Введение. Системы сборки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a5fd7931c_0_10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Плагины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2" name="Google Shape;582;g28a5fd7931c_0_104"/>
          <p:cNvSpPr txBox="1"/>
          <p:nvPr/>
        </p:nvSpPr>
        <p:spPr>
          <a:xfrm>
            <a:off x="539750" y="1160225"/>
            <a:ext cx="55338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Плагины в Gradle — это расширения, которые добавляют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новые функции и задачи в ваш проект. Вам может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потребоваться плагин для работы с определенным типом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проекта, интеграции с внешними системами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или автоматизации специфичных для вашего проекта задач.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Плагины могут быть применены в файле сценария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сборки build.gradle с помощью метода apply(). Вот пример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применения плагина Java: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apply plugin: 'java'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Также вы можете использовать новый синтаксис plugins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для применения плагинов: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plugins {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    id 'java'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3" name="Google Shape;583;g28a5fd7931c_0_104"/>
          <p:cNvPicPr preferRelativeResize="0"/>
          <p:nvPr/>
        </p:nvPicPr>
        <p:blipFill rotWithShape="1">
          <a:blip r:embed="rId3">
            <a:alphaModFix/>
          </a:blip>
          <a:srcRect b="6585" l="0" r="0" t="0"/>
          <a:stretch/>
        </p:blipFill>
        <p:spPr>
          <a:xfrm>
            <a:off x="5426742" y="1293948"/>
            <a:ext cx="3177509" cy="33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a5fd7931c_0_11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проекта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9" name="Google Shape;589;g28a5fd7931c_0_112"/>
          <p:cNvSpPr txBox="1"/>
          <p:nvPr/>
        </p:nvSpPr>
        <p:spPr>
          <a:xfrm>
            <a:off x="539750" y="1160225"/>
            <a:ext cx="5533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Настройка проекта обычно выполняется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в файле сценария сборки build.gradle.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0" name="Google Shape;590;g28a5fd7931c_0_112"/>
          <p:cNvPicPr preferRelativeResize="0"/>
          <p:nvPr/>
        </p:nvPicPr>
        <p:blipFill rotWithShape="1">
          <a:blip r:embed="rId3">
            <a:alphaModFix/>
          </a:blip>
          <a:srcRect b="5864" l="0" r="0" t="0"/>
          <a:stretch/>
        </p:blipFill>
        <p:spPr>
          <a:xfrm>
            <a:off x="3794025" y="1293950"/>
            <a:ext cx="4810222" cy="29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a5fd7931c_0_12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Java проекта с помощью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6" name="Google Shape;596;g28a5fd7931c_0_121"/>
          <p:cNvSpPr txBox="1"/>
          <p:nvPr>
            <p:ph idx="1" type="subTitle"/>
          </p:nvPr>
        </p:nvSpPr>
        <p:spPr>
          <a:xfrm>
            <a:off x="431449" y="178995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</a:rPr>
              <a:t>Инициализация проекта</a:t>
            </a:r>
            <a:br>
              <a:rPr i="0" lang="en-GB" sz="1200" u="none" cap="none" strike="noStrike">
                <a:solidFill>
                  <a:srgbClr val="000000"/>
                </a:solidFill>
              </a:rPr>
            </a:br>
            <a:endParaRPr sz="1200"/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i="0" lang="en-GB" sz="1200" u="none" cap="none" strike="noStrike">
                <a:solidFill>
                  <a:srgbClr val="000000"/>
                </a:solidFill>
              </a:rPr>
              <a:t>Для начала создайте новую папку для вашего проекта и перейдите в нее с помощью терминала. Затем выполните следующую команду для инициализации Gradle-проекта с использованием шаблона Java-проекта:</a:t>
            </a:r>
            <a:br>
              <a:rPr i="0" lang="en-GB" sz="1200" u="none" cap="none" strike="noStrike">
                <a:solidFill>
                  <a:srgbClr val="000000"/>
                </a:solidFill>
              </a:rPr>
            </a:br>
            <a:endParaRPr sz="1200"/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i="0" lang="en-GB" sz="1200" u="none" cap="none" strike="noStrike">
                <a:solidFill>
                  <a:srgbClr val="000000"/>
                </a:solidFill>
              </a:rPr>
              <a:t>gradle init --type java-application</a:t>
            </a:r>
            <a:br>
              <a:rPr i="0" lang="en-GB" sz="1200" u="none" cap="none" strike="noStrike">
                <a:solidFill>
                  <a:srgbClr val="000000"/>
                </a:solidFill>
              </a:rPr>
            </a:br>
            <a:endParaRPr sz="1200"/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i="0" lang="en-GB" sz="1200" u="none" cap="none" strike="noStrike">
                <a:solidFill>
                  <a:srgbClr val="000000"/>
                </a:solidFill>
              </a:rPr>
              <a:t>Эта команда создаст структуру каталогов проекта, файл build.gradle со стандартной конфигурацией и пример Java-класса с методом main().</a:t>
            </a:r>
            <a:endParaRPr sz="1200"/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97" name="Google Shape;597;g28a5fd7931c_0_121"/>
          <p:cNvSpPr txBox="1"/>
          <p:nvPr>
            <p:ph idx="1" type="subTitle"/>
          </p:nvPr>
        </p:nvSpPr>
        <p:spPr>
          <a:xfrm>
            <a:off x="5253049" y="178995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проекта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каталогов проекта 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должна выглядеть примерно так: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my-java-project/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├─ src/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├─ main/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│   └─ java/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│       └─ App.java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└─ test/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    └─ java/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│           └─ AppTest.java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├─ build.gradle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└─ settings.gradle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8" name="Google Shape;598;g28a5fd7931c_0_121"/>
          <p:cNvSpPr/>
          <p:nvPr/>
        </p:nvSpPr>
        <p:spPr>
          <a:xfrm>
            <a:off x="5312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9" name="Google Shape;599;g28a5fd7931c_0_121"/>
          <p:cNvSpPr/>
          <p:nvPr/>
        </p:nvSpPr>
        <p:spPr>
          <a:xfrm>
            <a:off x="5355713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a5fd7931c_0_13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простого Java проекта с помощью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5" name="Google Shape;605;g28a5fd7931c_0_132"/>
          <p:cNvSpPr txBox="1"/>
          <p:nvPr>
            <p:ph idx="1" type="subTitle"/>
          </p:nvPr>
        </p:nvSpPr>
        <p:spPr>
          <a:xfrm>
            <a:off x="431450" y="1789950"/>
            <a:ext cx="3612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200">
                <a:solidFill>
                  <a:srgbClr val="000000"/>
                </a:solidFill>
              </a:rPr>
              <a:t>Сборка проекта</a:t>
            </a:r>
            <a:br>
              <a:rPr i="0" lang="en-GB" sz="1200" u="none" cap="none" strike="noStrike">
                <a:solidFill>
                  <a:srgbClr val="000000"/>
                </a:solidFill>
              </a:rPr>
            </a:br>
            <a:endParaRPr sz="1200"/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</a:rPr>
              <a:t>Чтобы собрать проект, выполните следующую команду в корневом каталоге проекта: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</a:rPr>
              <a:t>./gradlew build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</a:rPr>
              <a:t>Эта команда выполнит компиляцию исходного кода, сборку артефактов и модульное тестирование. Результат сборки будет помещен в каталог build.</a:t>
            </a:r>
            <a:endParaRPr sz="1200">
              <a:solidFill>
                <a:srgbClr val="000000"/>
              </a:solidFill>
            </a:endParaRPr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606" name="Google Shape;606;g28a5fd7931c_0_132"/>
          <p:cNvSpPr txBox="1"/>
          <p:nvPr>
            <p:ph idx="1" type="subTitle"/>
          </p:nvPr>
        </p:nvSpPr>
        <p:spPr>
          <a:xfrm>
            <a:off x="5253049" y="178995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b="1" lang="en-GB" sz="1200">
                <a:latin typeface="IBM Plex Sans"/>
                <a:ea typeface="IBM Plex Sans"/>
                <a:cs typeface="IBM Plex Sans"/>
                <a:sym typeface="IBM Plex Sans"/>
              </a:rPr>
              <a:t>Запуск приложения</a:t>
            </a: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Чтобы запустить ваше приложение, 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выполните следующую команду: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./gradlew run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Это выполнит задачу run, которая запускает Java-приложение с использованием собранных классов и зависимостей. Вы должны увидеть вывод “Hello, World!” в терминале.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03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b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7" name="Google Shape;607;g28a5fd7931c_0_132"/>
          <p:cNvSpPr/>
          <p:nvPr/>
        </p:nvSpPr>
        <p:spPr>
          <a:xfrm>
            <a:off x="531250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8" name="Google Shape;608;g28a5fd7931c_0_132"/>
          <p:cNvSpPr/>
          <p:nvPr/>
        </p:nvSpPr>
        <p:spPr>
          <a:xfrm>
            <a:off x="5355713" y="1298788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"/>
          <p:cNvSpPr/>
          <p:nvPr/>
        </p:nvSpPr>
        <p:spPr>
          <a:xfrm>
            <a:off x="539750" y="1293950"/>
            <a:ext cx="3248400" cy="2798100"/>
          </a:xfrm>
          <a:prstGeom prst="roundRect">
            <a:avLst>
              <a:gd fmla="val 7374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449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Указание репозиториев: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файле build.gradle добавьте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repositories, в котором указываются репозитории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поиска зависимостей.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Например, чтобы добавить Maven Central, добавьте следующий код: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repositories {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mavenCentral()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4" name="Google Shape;614;p4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зависимостей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4383625" y="1293950"/>
            <a:ext cx="3248400" cy="2798100"/>
          </a:xfrm>
          <a:prstGeom prst="roundRect">
            <a:avLst>
              <a:gd fmla="val 7374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799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 startAt="2"/>
            </a:pPr>
            <a:r>
              <a:rPr b="1"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Объявление зависимостей: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файле build.gradle добавьте блок dependencies, в котором указываются зависимости вашего проекта. Например, чтобы добавить зависимость на библиотеку “Guava”, добавьте следующий код:</a:t>
            </a:r>
            <a:b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dependencies {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implementation 'com.google.guava:guava:30.1-jre'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16" name="Google Shape;616;p44"/>
          <p:cNvCxnSpPr>
            <a:stCxn id="613" idx="3"/>
            <a:endCxn id="615" idx="1"/>
          </p:cNvCxnSpPr>
          <p:nvPr/>
        </p:nvCxnSpPr>
        <p:spPr>
          <a:xfrm>
            <a:off x="3788150" y="2693000"/>
            <a:ext cx="595500" cy="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/>
          <p:nvPr/>
        </p:nvSpPr>
        <p:spPr>
          <a:xfrm>
            <a:off x="548762" y="1244192"/>
            <a:ext cx="33657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Применить плагин: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файле build.gradle добавьте код для применения плагина. Например, чтобы применить плагин “Java”, добавьте следующий код: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plugin</a:t>
            </a: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GB" sz="12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'java'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используйте синтаксис plugins: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plugins </a:t>
            </a: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id </a:t>
            </a:r>
            <a:r>
              <a:rPr b="0" i="0" lang="en-GB" sz="12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'java’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200" u="none" cap="none" strike="noStrike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627" y="720725"/>
            <a:ext cx="3459625" cy="39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плагинов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 txBox="1"/>
          <p:nvPr/>
        </p:nvSpPr>
        <p:spPr>
          <a:xfrm>
            <a:off x="539998" y="1253510"/>
            <a:ext cx="80640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Конфигурировать плагин: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применения плагина, вы можете настроить его поведение с помощью специальных блоков и методов. Например, чтобы указать версию Java и включить сжатие JAR-файла, добавьте следующий код: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46"/>
          <p:cNvPicPr preferRelativeResize="0"/>
          <p:nvPr/>
        </p:nvPicPr>
        <p:blipFill rotWithShape="1">
          <a:blip r:embed="rId3">
            <a:alphaModFix/>
          </a:blip>
          <a:srcRect b="7624" l="0" r="0" t="0"/>
          <a:stretch/>
        </p:blipFill>
        <p:spPr>
          <a:xfrm>
            <a:off x="539750" y="2390394"/>
            <a:ext cx="8064000" cy="226890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Настройка плагинов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/>
          <p:nvPr/>
        </p:nvSpPr>
        <p:spPr>
          <a:xfrm>
            <a:off x="548750" y="1293950"/>
            <a:ext cx="8055600" cy="21729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переменной окружения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начала, создайте переменную окружения, которая будет указывать на текущий профиль сборки.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Вам нужно добавить эту переменную в файле .gradle/gradle.properties: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profile=default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default </a:t>
            </a: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имя профиля по умолчанию. Вы можете заменить его на другое имя, 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хотите использовать другой профиль.</a:t>
            </a:r>
            <a:b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38" name="Google Shape;638;p47"/>
          <p:cNvCxnSpPr/>
          <p:nvPr/>
        </p:nvCxnSpPr>
        <p:spPr>
          <a:xfrm>
            <a:off x="4644391" y="3466847"/>
            <a:ext cx="0" cy="12159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9" name="Google Shape;639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профилей для разных сборок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"/>
          <p:cNvSpPr txBox="1"/>
          <p:nvPr/>
        </p:nvSpPr>
        <p:spPr>
          <a:xfrm>
            <a:off x="539997" y="1246831"/>
            <a:ext cx="8064000" cy="1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Создание блока профилей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файле build.gradle создайте блок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профилей с разными настройками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каждого профиля.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2286000" y="241703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290" y="1293950"/>
            <a:ext cx="5062960" cy="26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профилей для разных сборок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9"/>
          <p:cNvSpPr/>
          <p:nvPr/>
        </p:nvSpPr>
        <p:spPr>
          <a:xfrm>
            <a:off x="540000" y="1293950"/>
            <a:ext cx="8070000" cy="14790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Применение профиля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применить текущий профиль, используйте следующий код в файле build.gradle: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profileConfig 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profiles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[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b="0" i="0" lang="en-GB" sz="1000" u="none" cap="none" strike="noStrike">
                <a:solidFill>
                  <a:srgbClr val="06287E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findProperty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0" i="0" lang="en-GB" sz="10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'profile'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?:</a:t>
            </a: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en-GB" sz="10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'default'</a:t>
            </a:r>
            <a:r>
              <a:rPr b="0" i="0" lang="en-GB" sz="10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]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код выбирает профиль на основе значения переменной окружения profile. Если переменная не задана, используется профиль по умолчанию.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53" name="Google Shape;653;p49"/>
          <p:cNvCxnSpPr/>
          <p:nvPr/>
        </p:nvCxnSpPr>
        <p:spPr>
          <a:xfrm>
            <a:off x="4574999" y="2681948"/>
            <a:ext cx="0" cy="4578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4" name="Google Shape;654;p49"/>
          <p:cNvSpPr/>
          <p:nvPr/>
        </p:nvSpPr>
        <p:spPr>
          <a:xfrm>
            <a:off x="540000" y="3129797"/>
            <a:ext cx="8070000" cy="15639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Использование значений профиля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Теперь вы можете использовать значения из текущего профиля в вашем сценарии сборки.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jar {</a:t>
            </a:r>
            <a:b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manifest {</a:t>
            </a:r>
            <a:b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    attributes 'Implementation-Title': profileConfig.applicationName, 'Implementation-Version': version</a:t>
            </a:r>
            <a:b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}</a:t>
            </a:r>
            <a:b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5" name="Google Shape;655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профилей для разных сборок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"/>
          <p:cNvSpPr txBox="1"/>
          <p:nvPr/>
        </p:nvSpPr>
        <p:spPr>
          <a:xfrm>
            <a:off x="539749" y="1167033"/>
            <a:ext cx="83913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курсе будут рассмотрены основы обеих систем сборки, их возможности и функции, такие как: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зависимостями,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тестирование,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г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енерация документации,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пакетирование и распространение,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поддержка плагинов.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Введение. Системы сборки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/>
          <p:nvPr/>
        </p:nvSpPr>
        <p:spPr>
          <a:xfrm>
            <a:off x="539750" y="2124023"/>
            <a:ext cx="8064000" cy="25560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Сборка с разными профилями</a:t>
            </a:r>
            <a:endParaRPr b="1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сборки вашего проекта с разными профилями, передайте значение переменной окружения </a:t>
            </a:r>
            <a:b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 через командную строку: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./gradlew -Pprofile=production build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 команда выполнит сборку с профилем production.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упрощает управление конфигурациями вашего проекта и позволяет легко адаптировать его </a:t>
            </a:r>
            <a:b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различных сред разработки, тестирования и развертывания. В дальнейшем, вы сможете применять </a:t>
            </a:r>
            <a:b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эти знания для создания еще более сложных и мощных сценариев сборки с использованием Gradle.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61" name="Google Shape;661;p50"/>
          <p:cNvCxnSpPr/>
          <p:nvPr/>
        </p:nvCxnSpPr>
        <p:spPr>
          <a:xfrm>
            <a:off x="4571700" y="1302050"/>
            <a:ext cx="0" cy="82200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2" name="Google Shape;662;p5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профилей для разных сборок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1"/>
          <p:cNvSpPr/>
          <p:nvPr/>
        </p:nvSpPr>
        <p:spPr>
          <a:xfrm>
            <a:off x="540000" y="1293950"/>
            <a:ext cx="3659100" cy="3012000"/>
          </a:xfrm>
          <a:prstGeom prst="roundRect">
            <a:avLst>
              <a:gd fmla="val 8385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Создание нового Java-проекта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 создайте новый Java-проект для разработки плагина. Вы можете использовать любой инструмент, который вам нравится, такой как IntelliJ IDEA или Eclipse. Не забудьте инициализировать проект с помощью Gradle.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69" name="Google Shape;669;p51"/>
          <p:cNvCxnSpPr/>
          <p:nvPr/>
        </p:nvCxnSpPr>
        <p:spPr>
          <a:xfrm>
            <a:off x="4199119" y="2675312"/>
            <a:ext cx="745800" cy="0"/>
          </a:xfrm>
          <a:prstGeom prst="straightConnector1">
            <a:avLst/>
          </a:prstGeom>
          <a:noFill/>
          <a:ln cap="flat" cmpd="sng" w="28575">
            <a:solidFill>
              <a:srgbClr val="8EEB8B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0" name="Google Shape;670;p51"/>
          <p:cNvSpPr/>
          <p:nvPr/>
        </p:nvSpPr>
        <p:spPr>
          <a:xfrm>
            <a:off x="4944899" y="1298648"/>
            <a:ext cx="3659100" cy="3012000"/>
          </a:xfrm>
          <a:prstGeom prst="roundRect">
            <a:avLst>
              <a:gd fmla="val 9010" name="adj"/>
            </a:avLst>
          </a:prstGeom>
          <a:solidFill>
            <a:schemeClr val="lt1"/>
          </a:solidFill>
          <a:ln cap="flat" cmpd="sng" w="28575">
            <a:solidFill>
              <a:srgbClr val="8EEB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Добавление зависимостей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создать плагин Gradle, вам нужно добавить зависимость на Gradle API в файле build.gradle: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dependencies </a:t>
            </a: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  implementation </a:t>
            </a:r>
            <a:r>
              <a:rPr b="0" i="0" lang="en-GB" sz="1200" u="none" cap="none" strike="noStrike">
                <a:solidFill>
                  <a:srgbClr val="4070A0"/>
                </a:solidFill>
                <a:latin typeface="IBM Plex Sans"/>
                <a:ea typeface="IBM Plex Sans"/>
                <a:cs typeface="IBM Plex Sans"/>
                <a:sym typeface="IBM Plex Sans"/>
              </a:rPr>
              <a:t>'org.gradle:gradle-api:7.3.3'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Замените 7.3.3 на актуальную версию Gradle, если это необходимо.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1" name="Google Shape;671;p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 на Java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/>
          <p:nvPr/>
        </p:nvSpPr>
        <p:spPr>
          <a:xfrm>
            <a:off x="545425" y="1293950"/>
            <a:ext cx="8064000" cy="751800"/>
          </a:xfrm>
          <a:prstGeom prst="roundRect">
            <a:avLst>
              <a:gd fmla="val 17411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Создание класса плагина</a:t>
            </a:r>
            <a:b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новый Java-класс для вашего плагина, который реализует интерфейс org.gradle.api.Plugin. </a:t>
            </a:r>
            <a:endParaRPr b="0"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8" name="Google Shape;6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1" y="2417000"/>
            <a:ext cx="5374456" cy="22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 на Java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a5fd7931c_0_170"/>
          <p:cNvSpPr/>
          <p:nvPr/>
        </p:nvSpPr>
        <p:spPr>
          <a:xfrm>
            <a:off x="545425" y="1293950"/>
            <a:ext cx="8064000" cy="751800"/>
          </a:xfrm>
          <a:prstGeom prst="roundRect">
            <a:avLst>
              <a:gd fmla="val 17411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IBM Plex Sans"/>
                <a:ea typeface="IBM Plex Sans"/>
                <a:cs typeface="IBM Plex Sans"/>
                <a:sym typeface="IBM Plex Sans"/>
              </a:rPr>
              <a:t>   4. Реализация логики плагина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   В методе apply() добавьте логику вашего плагина. Например, вы можете создать новую задачу: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6" name="Google Shape;686;g28a5fd7931c_0_1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 на Java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87" name="Google Shape;687;g28a5fd7931c_0_170"/>
          <p:cNvPicPr preferRelativeResize="0"/>
          <p:nvPr/>
        </p:nvPicPr>
        <p:blipFill rotWithShape="1">
          <a:blip r:embed="rId3">
            <a:alphaModFix/>
          </a:blip>
          <a:srcRect b="5855" l="0" r="0" t="0"/>
          <a:stretch/>
        </p:blipFill>
        <p:spPr>
          <a:xfrm>
            <a:off x="548751" y="2417000"/>
            <a:ext cx="4033338" cy="22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/>
          <p:nvPr/>
        </p:nvSpPr>
        <p:spPr>
          <a:xfrm>
            <a:off x="540000" y="1293950"/>
            <a:ext cx="3246900" cy="1585800"/>
          </a:xfrm>
          <a:prstGeom prst="roundRect">
            <a:avLst>
              <a:gd fmla="val 11693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Сборка и публикация плагина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собрать ваш плагин, выполните команду ./gradlew build. Результатом сборки будет JAR-файл, который можно использовать в других проектах.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54"/>
          <p:cNvSpPr/>
          <p:nvPr/>
        </p:nvSpPr>
        <p:spPr>
          <a:xfrm>
            <a:off x="4943075" y="1293950"/>
            <a:ext cx="3660900" cy="1610700"/>
          </a:xfrm>
          <a:prstGeom prst="roundRect">
            <a:avLst>
              <a:gd fmla="val 10938" name="adj"/>
            </a:avLst>
          </a:prstGeom>
          <a:solidFill>
            <a:schemeClr val="lt1"/>
          </a:solidFill>
          <a:ln cap="flat" cmpd="sng" w="28575">
            <a:solidFill>
              <a:srgbClr val="8EEB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вы хотите опубликовать ваш плагин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репозитории (например, в Maven Central или JCenter), вам нужно добавить необходимые настройки и плагины в ваш файл build.gradle.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подробных инструкций обратитесь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 документации Gradle.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54"/>
          <p:cNvCxnSpPr/>
          <p:nvPr/>
        </p:nvCxnSpPr>
        <p:spPr>
          <a:xfrm>
            <a:off x="3786789" y="2099291"/>
            <a:ext cx="1156200" cy="0"/>
          </a:xfrm>
          <a:prstGeom prst="straightConnector1">
            <a:avLst/>
          </a:prstGeom>
          <a:noFill/>
          <a:ln cap="rnd" cmpd="sng" w="28575">
            <a:solidFill>
              <a:srgbClr val="8EEB8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96" name="Google Shape;696;p54"/>
          <p:cNvSpPr/>
          <p:nvPr/>
        </p:nvSpPr>
        <p:spPr>
          <a:xfrm>
            <a:off x="540000" y="3054700"/>
            <a:ext cx="3246900" cy="1625400"/>
          </a:xfrm>
          <a:prstGeom prst="roundRect">
            <a:avLst>
              <a:gd fmla="val 11379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 Использование собственного плагина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использовать ваш плагин в другом проекте, добавьте его JAR-файл в каталог libs этого проекта и добавьте зависимость в файле build.gradle: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97" name="Google Shape;697;p54"/>
          <p:cNvCxnSpPr/>
          <p:nvPr/>
        </p:nvCxnSpPr>
        <p:spPr>
          <a:xfrm>
            <a:off x="3818075" y="3867255"/>
            <a:ext cx="1125000" cy="0"/>
          </a:xfrm>
          <a:prstGeom prst="straightConnector1">
            <a:avLst/>
          </a:prstGeom>
          <a:noFill/>
          <a:ln cap="rnd" cmpd="sng" w="28575">
            <a:solidFill>
              <a:srgbClr val="8EEB8B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698" name="Google Shape;6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075" y="3054585"/>
            <a:ext cx="3660900" cy="1625400"/>
          </a:xfrm>
          <a:prstGeom prst="roundRect">
            <a:avLst>
              <a:gd fmla="val 11834" name="adj"/>
            </a:avLst>
          </a:prstGeom>
          <a:noFill/>
          <a:ln>
            <a:noFill/>
          </a:ln>
        </p:spPr>
      </p:pic>
      <p:sp>
        <p:nvSpPr>
          <p:cNvPr id="699" name="Google Shape;699;p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собственного плагина на Java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/>
          <p:nvPr/>
        </p:nvSpPr>
        <p:spPr>
          <a:xfrm>
            <a:off x="270965" y="1019832"/>
            <a:ext cx="3859800" cy="398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MAVEN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Функциональность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</a:t>
            </a: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Интеграция с существующими инструментами и платформами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+ Обучение и сообщество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+ Внедрение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6" name="Google Shape;706;p55"/>
          <p:cNvSpPr/>
          <p:nvPr/>
        </p:nvSpPr>
        <p:spPr>
          <a:xfrm>
            <a:off x="3429000" y="1019837"/>
            <a:ext cx="5562600" cy="398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GRADLE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Производительность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Скорость сборки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Конфигурация и настройка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Функциональность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</a:t>
            </a: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Гибкость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</a:t>
            </a: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Интеграция с существующими инструментами и платформами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+ Внедрение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 </a:t>
            </a: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Обучение и использование</a:t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7" name="Google Shape;707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Сравнение Maven 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/>
          <p:nvPr/>
        </p:nvSpPr>
        <p:spPr>
          <a:xfrm>
            <a:off x="539751" y="1287325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Сложность настройки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4" name="Google Shape;714;p56"/>
          <p:cNvSpPr/>
          <p:nvPr/>
        </p:nvSpPr>
        <p:spPr>
          <a:xfrm>
            <a:off x="539751" y="2194793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Проблемы с зависимостями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539750" y="3120650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Производительность сборки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4740172" y="3120650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 Командная работа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7" name="Google Shape;717;p56"/>
          <p:cNvSpPr/>
          <p:nvPr/>
        </p:nvSpPr>
        <p:spPr>
          <a:xfrm>
            <a:off x="4740172" y="2194793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Изменения в экосистеме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4740172" y="1287325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8EEB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Неправильное использование плагинов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9" name="Google Shape;719;p5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Возможные проблемы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a5fd7931c_0_186"/>
          <p:cNvSpPr/>
          <p:nvPr/>
        </p:nvSpPr>
        <p:spPr>
          <a:xfrm>
            <a:off x="539751" y="1287325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FDD4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Опыт и знания команды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6" name="Google Shape;726;g28a5fd7931c_0_186"/>
          <p:cNvSpPr/>
          <p:nvPr/>
        </p:nvSpPr>
        <p:spPr>
          <a:xfrm>
            <a:off x="539751" y="2194793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FDD4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Требования проекта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7" name="Google Shape;727;g28a5fd7931c_0_186"/>
          <p:cNvSpPr/>
          <p:nvPr/>
        </p:nvSpPr>
        <p:spPr>
          <a:xfrm>
            <a:off x="539750" y="3120650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FDD4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Производительность сборки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8" name="Google Shape;728;g28a5fd7931c_0_186"/>
          <p:cNvSpPr/>
          <p:nvPr/>
        </p:nvSpPr>
        <p:spPr>
          <a:xfrm>
            <a:off x="4740172" y="2194793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FDD4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Поддержка и сообщество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9" name="Google Shape;729;g28a5fd7931c_0_186"/>
          <p:cNvSpPr/>
          <p:nvPr/>
        </p:nvSpPr>
        <p:spPr>
          <a:xfrm>
            <a:off x="4740172" y="1287325"/>
            <a:ext cx="3863700" cy="578700"/>
          </a:xfrm>
          <a:prstGeom prst="roundRect">
            <a:avLst>
              <a:gd fmla="val 16667" name="adj"/>
            </a:avLst>
          </a:prstGeom>
          <a:solidFill>
            <a:srgbClr val="FDD4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Интеграция с другими инструментами</a:t>
            </a:r>
            <a:endParaRPr i="0" sz="1200" u="none" cap="none" strike="noStrike">
              <a:solidFill>
                <a:srgbClr val="F2F2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0" name="Google Shape;730;g28a5fd7931c_0_18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Рекомендации по выбору между Maven 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5"/>
          <p:cNvGraphicFramePr/>
          <p:nvPr/>
        </p:nvGraphicFramePr>
        <p:xfrm>
          <a:off x="540000" y="21030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{7CAA2A86-EEBC-427E-AE9B-B83F1AE4ABAA}</a:tableStyleId>
              </a:tblPr>
              <a:tblGrid>
                <a:gridCol w="1583725"/>
                <a:gridCol w="3165975"/>
                <a:gridCol w="3314525"/>
              </a:tblGrid>
              <a:tr h="35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Критерий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Maven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Gradle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Структура проекта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XML-структура (pom.xml)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Groovy или Kotlin DSL (build.gradle или build.gradle.kts)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Читабельность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Менее читабельный из-за XML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Более читабельный благодаря DSL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Скорость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Стабильный, но медленнее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Быстрый и производительный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Гибкость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Меньше гибкости, ограничения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Больше гибкости и возможностей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25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5"/>
          <p:cNvSpPr txBox="1"/>
          <p:nvPr/>
        </p:nvSpPr>
        <p:spPr>
          <a:xfrm>
            <a:off x="540011" y="1256662"/>
            <a:ext cx="784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Maven и Gradle </a:t>
            </a:r>
            <a:r>
              <a:rPr lang="en-GB" sz="12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две мощные системы сборки, каждая со своими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особенностями и преимуществами. Давайте разберем их вместе.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03" name="Google Shape;303;p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Краткий обзор и сравнение Maven и Gradle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/>
          <p:nvPr/>
        </p:nvSpPr>
        <p:spPr>
          <a:xfrm>
            <a:off x="540000" y="1253272"/>
            <a:ext cx="2100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POM (Project Object Model)</a:t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XML-файл, который описывает проект и его настройки.</a:t>
            </a:r>
            <a:endParaRPr b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6"/>
          <p:cNvSpPr txBox="1"/>
          <p:nvPr/>
        </p:nvSpPr>
        <p:spPr>
          <a:xfrm>
            <a:off x="2865948" y="1253272"/>
            <a:ext cx="18468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Зависимости</a:t>
            </a:r>
            <a:endParaRPr b="1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внешние библиотеки или модули, необходимые для корректной работы вашего приложения.</a:t>
            </a:r>
            <a:endParaRPr b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6"/>
          <p:cNvSpPr txBox="1"/>
          <p:nvPr/>
        </p:nvSpPr>
        <p:spPr>
          <a:xfrm>
            <a:off x="4938545" y="1253272"/>
            <a:ext cx="16398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Плагины</a:t>
            </a:r>
            <a:endParaRPr b="1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компоненты, которые расширяют функциональность Maven, добавляя дополнительные задачи и интеграцию с другими инструментами.</a:t>
            </a:r>
            <a:endParaRPr b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6804142" y="1253272"/>
            <a:ext cx="1850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</a:t>
            </a:r>
            <a:endParaRPr b="1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последовательность фаз, определяющих процесс сборки проекта.</a:t>
            </a:r>
            <a:endParaRPr b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понятия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"/>
          <p:cNvSpPr txBox="1"/>
          <p:nvPr>
            <p:ph type="title"/>
          </p:nvPr>
        </p:nvSpPr>
        <p:spPr>
          <a:xfrm>
            <a:off x="539998" y="1247462"/>
            <a:ext cx="80640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None/>
            </a:pPr>
            <a:r>
              <a:rPr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Стандартная структура проекта Maven состоит из следующих каталогов и файлов: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7"/>
          <p:cNvSpPr txBox="1"/>
          <p:nvPr>
            <p:ph idx="3" type="subTitle"/>
          </p:nvPr>
        </p:nvSpPr>
        <p:spPr>
          <a:xfrm>
            <a:off x="3336551" y="1770350"/>
            <a:ext cx="5211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src/main/java: Здесь хранится исходный код вашего приложения.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src/main/resources: Здесь находятся ресурсы вашего приложения, такие как файлы конфигурации, изображения и т. д.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src/test/java: Здесь размещается исходный код тестов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вашего приложения.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src/test/resources: Здесь хранятся ресурсы, связанные </a:t>
            </a:r>
            <a:b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тестированием.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399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b="0" i="0" lang="en-GB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pom.xml: Это основной файл конфигурации Maven, содержащий информацию о проекте и его настройках.</a:t>
            </a:r>
            <a:endParaRPr/>
          </a:p>
        </p:txBody>
      </p:sp>
      <p:pic>
        <p:nvPicPr>
          <p:cNvPr id="319" name="Google Shape;3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50" y="1766776"/>
            <a:ext cx="2150679" cy="29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Структура проекта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"/>
          <p:cNvSpPr txBox="1"/>
          <p:nvPr/>
        </p:nvSpPr>
        <p:spPr>
          <a:xfrm>
            <a:off x="540000" y="1888435"/>
            <a:ext cx="2451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жизненный цикл отвечает за удаление всех файлов, созданных в результате предыдущей сборки.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6161750" y="1888435"/>
            <a:ext cx="2451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жизненный цикл отвечает за создание документации и сайта вашего проекта. Он включает фазы pre-site, site и post-site.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8"/>
          <p:cNvSpPr txBox="1"/>
          <p:nvPr/>
        </p:nvSpPr>
        <p:spPr>
          <a:xfrm>
            <a:off x="3350875" y="1888435"/>
            <a:ext cx="2451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Этот жизненный цикл является основным и отвечает за сборку, тестирование, пакетирование и развертывание вашего проекта.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540000" y="1295747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3350888" y="1295747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6161750" y="1295747"/>
            <a:ext cx="368400" cy="3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p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Жизненные циклы Maven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